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59" r:id="rId6"/>
    <p:sldId id="261" r:id="rId7"/>
    <p:sldId id="262" r:id="rId8"/>
    <p:sldId id="263" r:id="rId9"/>
    <p:sldId id="265" r:id="rId10"/>
    <p:sldId id="266" r:id="rId11"/>
    <p:sldId id="267" r:id="rId12"/>
    <p:sldId id="268" r:id="rId13"/>
    <p:sldId id="270" r:id="rId14"/>
    <p:sldId id="272" r:id="rId15"/>
    <p:sldId id="273" r:id="rId16"/>
    <p:sldId id="275" r:id="rId17"/>
    <p:sldId id="274"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C39D-F2A6-9644-28F0-BE1E85B4C4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C9E0BF-23FD-DCE0-F643-0A6590DB8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2225D4-DB49-5AEF-0358-FFD57D4A478A}"/>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C5E6181F-D516-935E-687F-D81D1CB867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D2B2E-FB8E-2E47-BB38-3DA6C6ECF175}"/>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3917817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C91B-224C-6702-6886-051CD62360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4180DB-CBB2-F322-6680-F13C0A124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34278D-E280-CAC1-5E26-5D29DB03B8F4}"/>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4AF96F54-ED63-81E6-90A8-83E5BDDEC4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BEC991-8D26-0D19-AF4F-3FE97E47FE4D}"/>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972281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0E4006-0BDC-CE9E-5ED1-50081F5894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CAA95-2C90-C41A-BCD8-B052806820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E22B-9738-3303-C4D7-781F1312DA60}"/>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1C72247B-5817-6181-6C18-50636002E8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6C4D7D-C37C-9EAE-A616-A723AF96E832}"/>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344057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85D1-4083-F4AD-25A6-5F21E41E6C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54D5A9-0236-F1A0-D4BC-A233DDFDF4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391F6D-6E2C-9A17-45D1-6F6A0875A521}"/>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075DEBD0-E2D9-55F3-65CA-BFC9E66A2F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7F321E-C051-0016-1E18-391711EF9E4C}"/>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1607611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4A45-EF59-C936-E1BE-5869A70FC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6488612-0AAD-F5EC-A9BE-4D7E9F68F7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B5D0A-CFF0-7A0E-6158-FDD139F2AA5F}"/>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41071B84-58DB-ED9B-7052-CA4535175D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685FAE-0C70-5BB8-0689-E65E08C8195C}"/>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258555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3682-5628-2A5F-E0BC-23DC5E4B95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7AD7D8-4CC8-520A-6C15-14845C2DB8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5C4F4E-0AEB-ECFA-235C-F1CFF2C8C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4E7AED-5D6D-BF83-B86E-1B34F44E4867}"/>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6" name="Footer Placeholder 5">
            <a:extLst>
              <a:ext uri="{FF2B5EF4-FFF2-40B4-BE49-F238E27FC236}">
                <a16:creationId xmlns:a16="http://schemas.microsoft.com/office/drawing/2014/main" id="{471DE366-D886-89C7-C03B-D21FBE20D8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0B99BE-AE26-4244-21B9-8B73CC75F23D}"/>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3230273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DFA7-B66C-C030-31C5-8ED31704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F56272-0358-50F9-45D3-B086BA302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1EF46B-7902-0721-5E7F-2384530611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772A31-DC52-5559-7D66-EFBA7260A5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8E116-4B2B-DC8C-220B-43C6772B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EA4F4B-1FE8-599C-093A-CA9B900B9BD9}"/>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8" name="Footer Placeholder 7">
            <a:extLst>
              <a:ext uri="{FF2B5EF4-FFF2-40B4-BE49-F238E27FC236}">
                <a16:creationId xmlns:a16="http://schemas.microsoft.com/office/drawing/2014/main" id="{4010ED25-96CB-A868-EB0A-7C9C3CE633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E409F94-F241-4115-77F1-7E97EFC7EBD3}"/>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253789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8A43-1EFF-4410-B2B7-65D2DC7E33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F8E390-103B-0D73-9348-29A22034C184}"/>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4" name="Footer Placeholder 3">
            <a:extLst>
              <a:ext uri="{FF2B5EF4-FFF2-40B4-BE49-F238E27FC236}">
                <a16:creationId xmlns:a16="http://schemas.microsoft.com/office/drawing/2014/main" id="{5F62892A-216B-E654-D3FE-E2A99342BE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024919-466A-8F75-3A98-B33F708D058A}"/>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2834133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4020-E255-CDA4-1F1F-B1397417CFB3}"/>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3" name="Footer Placeholder 2">
            <a:extLst>
              <a:ext uri="{FF2B5EF4-FFF2-40B4-BE49-F238E27FC236}">
                <a16:creationId xmlns:a16="http://schemas.microsoft.com/office/drawing/2014/main" id="{331A6C1E-B49C-AD18-26EA-907264CF69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8A4F78-7F70-E36B-1268-39CCEFB19526}"/>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4926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9A90-E807-FA68-E5FB-3A93E23A5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B2FF18-3C09-32CE-8043-6E262845FD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E48045-7E76-6E38-1E89-B25A8A19A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AE717-CE22-1827-2192-CEEE8516BC42}"/>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6" name="Footer Placeholder 5">
            <a:extLst>
              <a:ext uri="{FF2B5EF4-FFF2-40B4-BE49-F238E27FC236}">
                <a16:creationId xmlns:a16="http://schemas.microsoft.com/office/drawing/2014/main" id="{8EFF40B2-3263-3957-AD52-4F2D50F35B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F3E856-DDF1-F2E2-79BD-C25A21856448}"/>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4181519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7B8E-3E23-7CEE-C2D7-BF2BF9628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BAE4F1-9CB8-FBB7-698C-1FDAB6DE5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6F11E8-7503-9E1C-854E-9A8D00B1E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0240D-E51C-8FEA-60E4-DA1D2C8FAEFD}"/>
              </a:ext>
            </a:extLst>
          </p:cNvPr>
          <p:cNvSpPr>
            <a:spLocks noGrp="1"/>
          </p:cNvSpPr>
          <p:nvPr>
            <p:ph type="dt" sz="half" idx="10"/>
          </p:nvPr>
        </p:nvSpPr>
        <p:spPr/>
        <p:txBody>
          <a:bodyPr/>
          <a:lstStyle/>
          <a:p>
            <a:fld id="{EDE289A4-D8B4-43C3-9872-A6C2449BDD6E}" type="datetimeFigureOut">
              <a:rPr lang="en-IN" smtClean="0"/>
              <a:t>17-08-2024</a:t>
            </a:fld>
            <a:endParaRPr lang="en-IN"/>
          </a:p>
        </p:txBody>
      </p:sp>
      <p:sp>
        <p:nvSpPr>
          <p:cNvPr id="6" name="Footer Placeholder 5">
            <a:extLst>
              <a:ext uri="{FF2B5EF4-FFF2-40B4-BE49-F238E27FC236}">
                <a16:creationId xmlns:a16="http://schemas.microsoft.com/office/drawing/2014/main" id="{CC768F87-A0B6-30E2-39B8-87D01DAFB7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40AB49-70D9-DF12-60FC-C43A83BAED44}"/>
              </a:ext>
            </a:extLst>
          </p:cNvPr>
          <p:cNvSpPr>
            <a:spLocks noGrp="1"/>
          </p:cNvSpPr>
          <p:nvPr>
            <p:ph type="sldNum" sz="quarter" idx="12"/>
          </p:nvPr>
        </p:nvSpPr>
        <p:spPr/>
        <p:txBody>
          <a:bodyPr/>
          <a:lstStyle/>
          <a:p>
            <a:fld id="{EBA196E3-8FFA-4076-B25F-29C428C4EE8F}" type="slidenum">
              <a:rPr lang="en-IN" smtClean="0"/>
              <a:t>‹#›</a:t>
            </a:fld>
            <a:endParaRPr lang="en-IN"/>
          </a:p>
        </p:txBody>
      </p:sp>
    </p:spTree>
    <p:extLst>
      <p:ext uri="{BB962C8B-B14F-4D97-AF65-F5344CB8AC3E}">
        <p14:creationId xmlns:p14="http://schemas.microsoft.com/office/powerpoint/2010/main" val="303233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E9E9BC-FF89-4627-FA8B-A9C85FDE7D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1566DE-2927-6B3C-F540-F6351E2BA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5A2785-6CB4-CD5D-0C92-5B17D3F49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289A4-D8B4-43C3-9872-A6C2449BDD6E}" type="datetimeFigureOut">
              <a:rPr lang="en-IN" smtClean="0"/>
              <a:t>17-08-2024</a:t>
            </a:fld>
            <a:endParaRPr lang="en-IN"/>
          </a:p>
        </p:txBody>
      </p:sp>
      <p:sp>
        <p:nvSpPr>
          <p:cNvPr id="5" name="Footer Placeholder 4">
            <a:extLst>
              <a:ext uri="{FF2B5EF4-FFF2-40B4-BE49-F238E27FC236}">
                <a16:creationId xmlns:a16="http://schemas.microsoft.com/office/drawing/2014/main" id="{3CD5114E-CAC4-36A1-F702-C9D0023F3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186601-AA30-C9DE-5666-F149B019D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196E3-8FFA-4076-B25F-29C428C4EE8F}" type="slidenum">
              <a:rPr lang="en-IN" smtClean="0"/>
              <a:t>‹#›</a:t>
            </a:fld>
            <a:endParaRPr lang="en-IN"/>
          </a:p>
        </p:txBody>
      </p:sp>
    </p:spTree>
    <p:extLst>
      <p:ext uri="{BB962C8B-B14F-4D97-AF65-F5344CB8AC3E}">
        <p14:creationId xmlns:p14="http://schemas.microsoft.com/office/powerpoint/2010/main" val="2779629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BA1A-55C9-E508-E82B-3A83C066E1A5}"/>
              </a:ext>
            </a:extLst>
          </p:cNvPr>
          <p:cNvSpPr>
            <a:spLocks noGrp="1"/>
          </p:cNvSpPr>
          <p:nvPr>
            <p:ph type="ctrTitle"/>
          </p:nvPr>
        </p:nvSpPr>
        <p:spPr/>
        <p:txBody>
          <a:bodyPr/>
          <a:lstStyle/>
          <a:p>
            <a:r>
              <a:rPr lang="en-US" dirty="0"/>
              <a:t>Multipage Responsive website </a:t>
            </a:r>
            <a:endParaRPr lang="en-IN" dirty="0"/>
          </a:p>
        </p:txBody>
      </p:sp>
      <p:sp>
        <p:nvSpPr>
          <p:cNvPr id="3" name="Subtitle 2">
            <a:extLst>
              <a:ext uri="{FF2B5EF4-FFF2-40B4-BE49-F238E27FC236}">
                <a16:creationId xmlns:a16="http://schemas.microsoft.com/office/drawing/2014/main" id="{DA62467C-C77B-8D41-0C27-119637D6858A}"/>
              </a:ext>
            </a:extLst>
          </p:cNvPr>
          <p:cNvSpPr>
            <a:spLocks noGrp="1"/>
          </p:cNvSpPr>
          <p:nvPr>
            <p:ph type="subTitle" idx="1"/>
          </p:nvPr>
        </p:nvSpPr>
        <p:spPr/>
        <p:txBody>
          <a:bodyPr/>
          <a:lstStyle/>
          <a:p>
            <a:r>
              <a:rPr lang="en-US" dirty="0"/>
              <a:t>				Presented By</a:t>
            </a:r>
          </a:p>
          <a:p>
            <a:r>
              <a:rPr lang="en-US" dirty="0"/>
              <a:t>	   			</a:t>
            </a:r>
            <a:r>
              <a:rPr lang="en-US" dirty="0" err="1"/>
              <a:t>J.Vineela</a:t>
            </a:r>
            <a:endParaRPr lang="en-US" dirty="0"/>
          </a:p>
          <a:p>
            <a:r>
              <a:rPr lang="en-US" dirty="0"/>
              <a:t>		       		 ECE</a:t>
            </a:r>
            <a:endParaRPr lang="en-IN" dirty="0"/>
          </a:p>
        </p:txBody>
      </p:sp>
    </p:spTree>
    <p:extLst>
      <p:ext uri="{BB962C8B-B14F-4D97-AF65-F5344CB8AC3E}">
        <p14:creationId xmlns:p14="http://schemas.microsoft.com/office/powerpoint/2010/main" val="66283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4CD363-5AC4-7647-391C-96EFC15BD54E}"/>
              </a:ext>
            </a:extLst>
          </p:cNvPr>
          <p:cNvSpPr>
            <a:spLocks noGrp="1"/>
          </p:cNvSpPr>
          <p:nvPr>
            <p:ph idx="1"/>
          </p:nvPr>
        </p:nvSpPr>
        <p:spPr>
          <a:xfrm>
            <a:off x="838200" y="1327355"/>
            <a:ext cx="10515600" cy="4849607"/>
          </a:xfrm>
        </p:spPr>
        <p:txBody>
          <a:bodyPr/>
          <a:lstStyle/>
          <a:p>
            <a:pPr>
              <a:buFont typeface="Wingdings" panose="05000000000000000000" pitchFamily="2" charset="2"/>
              <a:buChar char="Ø"/>
            </a:pPr>
            <a:r>
              <a:rPr lang="en-US" dirty="0"/>
              <a:t>   </a:t>
            </a:r>
            <a:r>
              <a:rPr lang="en-US" sz="2500" dirty="0">
                <a:solidFill>
                  <a:srgbClr val="C00000"/>
                </a:solidFill>
              </a:rPr>
              <a:t>Courses page</a:t>
            </a:r>
          </a:p>
          <a:p>
            <a:pPr marL="0" indent="0">
              <a:buNone/>
            </a:pPr>
            <a:r>
              <a:rPr lang="en-US" dirty="0">
                <a:solidFill>
                  <a:srgbClr val="C00000"/>
                </a:solidFill>
              </a:rPr>
              <a:t>      </a:t>
            </a:r>
            <a:r>
              <a:rPr lang="en-US" sz="2400" dirty="0"/>
              <a:t>Catalog of available courses with detailed descriptions</a:t>
            </a:r>
          </a:p>
          <a:p>
            <a:pPr marL="0" indent="0">
              <a:buNone/>
            </a:pPr>
            <a:r>
              <a:rPr lang="en-US" sz="2400" dirty="0"/>
              <a:t>       Information on prerequisites and enrollment</a:t>
            </a:r>
          </a:p>
          <a:p>
            <a:pPr marL="0" indent="0">
              <a:buNone/>
            </a:pPr>
            <a:endParaRPr lang="en-US" sz="2400" dirty="0"/>
          </a:p>
          <a:p>
            <a:pPr>
              <a:buFont typeface="Wingdings" panose="05000000000000000000" pitchFamily="2" charset="2"/>
              <a:buChar char="Ø"/>
            </a:pPr>
            <a:r>
              <a:rPr lang="en-US" sz="2400" dirty="0"/>
              <a:t>    </a:t>
            </a:r>
            <a:r>
              <a:rPr lang="en-US" sz="2500" dirty="0">
                <a:solidFill>
                  <a:srgbClr val="C00000"/>
                </a:solidFill>
              </a:rPr>
              <a:t>Contact Page</a:t>
            </a:r>
          </a:p>
          <a:p>
            <a:pPr marL="0" indent="0">
              <a:buNone/>
            </a:pPr>
            <a:r>
              <a:rPr lang="en-US" sz="1600" dirty="0"/>
              <a:t>         </a:t>
            </a:r>
            <a:r>
              <a:rPr lang="en-US" sz="2400" dirty="0"/>
              <a:t>  Contact form, </a:t>
            </a:r>
          </a:p>
          <a:p>
            <a:pPr marL="0" indent="0">
              <a:buNone/>
            </a:pPr>
            <a:r>
              <a:rPr lang="en-US" sz="2400" dirty="0"/>
              <a:t>         email address, </a:t>
            </a:r>
          </a:p>
          <a:p>
            <a:pPr marL="0" indent="0">
              <a:buNone/>
            </a:pPr>
            <a:r>
              <a:rPr lang="en-US" sz="2400" dirty="0"/>
              <a:t>         and social media links for user inquiries.</a:t>
            </a:r>
            <a:endParaRPr lang="en-US" sz="2400" dirty="0">
              <a:solidFill>
                <a:srgbClr val="C00000"/>
              </a:solidFill>
            </a:endParaRPr>
          </a:p>
          <a:p>
            <a:pPr marL="0" indent="0">
              <a:buNone/>
            </a:pPr>
            <a:r>
              <a:rPr lang="en-IN" dirty="0">
                <a:solidFill>
                  <a:srgbClr val="C00000"/>
                </a:solidFill>
              </a:rPr>
              <a:t>     </a:t>
            </a:r>
          </a:p>
        </p:txBody>
      </p:sp>
      <p:sp>
        <p:nvSpPr>
          <p:cNvPr id="4" name="Rectangle 1">
            <a:extLst>
              <a:ext uri="{FF2B5EF4-FFF2-40B4-BE49-F238E27FC236}">
                <a16:creationId xmlns:a16="http://schemas.microsoft.com/office/drawing/2014/main" id="{C9A157AF-04C5-4295-26D0-77BF6F0D20E8}"/>
              </a:ext>
            </a:extLst>
          </p:cNvPr>
          <p:cNvSpPr>
            <a:spLocks noChangeArrowheads="1"/>
          </p:cNvSpPr>
          <p:nvPr/>
        </p:nvSpPr>
        <p:spPr bwMode="auto">
          <a:xfrm>
            <a:off x="0" y="-323165"/>
            <a:ext cx="3930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3559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A319-12E6-EA7C-9578-433B0EEB81B4}"/>
              </a:ext>
            </a:extLst>
          </p:cNvPr>
          <p:cNvSpPr>
            <a:spLocks noGrp="1"/>
          </p:cNvSpPr>
          <p:nvPr>
            <p:ph type="ctrTitle"/>
          </p:nvPr>
        </p:nvSpPr>
        <p:spPr>
          <a:xfrm>
            <a:off x="1524000" y="1251437"/>
            <a:ext cx="9144000" cy="1546123"/>
          </a:xfrm>
        </p:spPr>
        <p:txBody>
          <a:bodyPr>
            <a:noAutofit/>
          </a:bodyPr>
          <a:lstStyle/>
          <a:p>
            <a:pPr algn="just"/>
            <a:r>
              <a:rPr lang="en-US" sz="2400" dirty="0">
                <a:latin typeface="Calibry "/>
              </a:rPr>
              <a:t>The user-friendly interface of </a:t>
            </a:r>
            <a:r>
              <a:rPr lang="en-US" sz="2400" dirty="0" err="1">
                <a:latin typeface="Calibry "/>
              </a:rPr>
              <a:t>EduConnect</a:t>
            </a:r>
            <a:r>
              <a:rPr lang="en-US" sz="2400" dirty="0">
                <a:latin typeface="Calibry "/>
              </a:rPr>
              <a:t> ensures that all users can navigate the platform with ease. With clearly defined sections and intuitive design, users can quickly find the resources they need, enhancing their overall experience and satisfaction.</a:t>
            </a:r>
            <a:endParaRPr lang="en-IN" sz="2400" dirty="0">
              <a:latin typeface="Calibry "/>
            </a:endParaRPr>
          </a:p>
        </p:txBody>
      </p:sp>
      <p:sp>
        <p:nvSpPr>
          <p:cNvPr id="3" name="Subtitle 2">
            <a:extLst>
              <a:ext uri="{FF2B5EF4-FFF2-40B4-BE49-F238E27FC236}">
                <a16:creationId xmlns:a16="http://schemas.microsoft.com/office/drawing/2014/main" id="{0DB99F9F-8F70-1D32-45E8-434E2021DC3A}"/>
              </a:ext>
            </a:extLst>
          </p:cNvPr>
          <p:cNvSpPr>
            <a:spLocks noGrp="1"/>
          </p:cNvSpPr>
          <p:nvPr>
            <p:ph type="subTitle" idx="1"/>
          </p:nvPr>
        </p:nvSpPr>
        <p:spPr>
          <a:xfrm>
            <a:off x="1524000" y="3244645"/>
            <a:ext cx="9144000" cy="2013155"/>
          </a:xfrm>
        </p:spPr>
        <p:txBody>
          <a:bodyPr/>
          <a:lstStyle/>
          <a:p>
            <a:endParaRPr lang="en-IN" dirty="0"/>
          </a:p>
        </p:txBody>
      </p:sp>
      <p:pic>
        <p:nvPicPr>
          <p:cNvPr id="5" name="Picture 4">
            <a:extLst>
              <a:ext uri="{FF2B5EF4-FFF2-40B4-BE49-F238E27FC236}">
                <a16:creationId xmlns:a16="http://schemas.microsoft.com/office/drawing/2014/main" id="{6B015BD8-A87B-FFEA-004D-F495A7174009}"/>
              </a:ext>
            </a:extLst>
          </p:cNvPr>
          <p:cNvPicPr>
            <a:picLocks noChangeAspect="1"/>
          </p:cNvPicPr>
          <p:nvPr/>
        </p:nvPicPr>
        <p:blipFill>
          <a:blip r:embed="rId2"/>
          <a:stretch>
            <a:fillRect/>
          </a:stretch>
        </p:blipFill>
        <p:spPr>
          <a:xfrm>
            <a:off x="1524000" y="3146323"/>
            <a:ext cx="9458632" cy="2460239"/>
          </a:xfrm>
          <a:prstGeom prst="rect">
            <a:avLst/>
          </a:prstGeom>
        </p:spPr>
      </p:pic>
    </p:spTree>
    <p:extLst>
      <p:ext uri="{BB962C8B-B14F-4D97-AF65-F5344CB8AC3E}">
        <p14:creationId xmlns:p14="http://schemas.microsoft.com/office/powerpoint/2010/main" val="216173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EDD7-0FCA-0DFF-C151-102E7371E28D}"/>
              </a:ext>
            </a:extLst>
          </p:cNvPr>
          <p:cNvSpPr>
            <a:spLocks noGrp="1"/>
          </p:cNvSpPr>
          <p:nvPr>
            <p:ph type="title"/>
          </p:nvPr>
        </p:nvSpPr>
        <p:spPr/>
        <p:txBody>
          <a:bodyPr/>
          <a:lstStyle/>
          <a:p>
            <a:r>
              <a:rPr lang="en-US" dirty="0"/>
              <a:t> 		</a:t>
            </a:r>
            <a:r>
              <a:rPr lang="en-US" dirty="0">
                <a:solidFill>
                  <a:srgbClr val="C00000"/>
                </a:solidFill>
              </a:rPr>
              <a:t>    Technologies Used</a:t>
            </a:r>
            <a:endParaRPr lang="en-IN" dirty="0">
              <a:solidFill>
                <a:srgbClr val="C00000"/>
              </a:solidFill>
            </a:endParaRPr>
          </a:p>
        </p:txBody>
      </p:sp>
      <p:sp>
        <p:nvSpPr>
          <p:cNvPr id="3" name="Content Placeholder 2">
            <a:extLst>
              <a:ext uri="{FF2B5EF4-FFF2-40B4-BE49-F238E27FC236}">
                <a16:creationId xmlns:a16="http://schemas.microsoft.com/office/drawing/2014/main" id="{D0A92ACC-E559-709B-71C5-201AFBF7DDCC}"/>
              </a:ext>
            </a:extLst>
          </p:cNvPr>
          <p:cNvSpPr>
            <a:spLocks noGrp="1"/>
          </p:cNvSpPr>
          <p:nvPr>
            <p:ph idx="1"/>
          </p:nvPr>
        </p:nvSpPr>
        <p:spPr>
          <a:xfrm>
            <a:off x="838200" y="2241755"/>
            <a:ext cx="10515600" cy="3935208"/>
          </a:xfrm>
        </p:spPr>
        <p:txBody>
          <a:bodyPr>
            <a:normAutofit/>
          </a:bodyPr>
          <a:lstStyle/>
          <a:p>
            <a:r>
              <a:rPr lang="en-US" sz="2500" dirty="0"/>
              <a:t>HTML  for structure</a:t>
            </a:r>
          </a:p>
          <a:p>
            <a:r>
              <a:rPr lang="en-US" sz="2500" dirty="0" err="1"/>
              <a:t>Css</a:t>
            </a:r>
            <a:r>
              <a:rPr lang="en-US" sz="2500" dirty="0"/>
              <a:t> for styling</a:t>
            </a:r>
          </a:p>
          <a:p>
            <a:r>
              <a:rPr lang="en-US" sz="2500" dirty="0" err="1"/>
              <a:t>Javascript</a:t>
            </a:r>
            <a:r>
              <a:rPr lang="en-US" sz="2500" dirty="0"/>
              <a:t> for interactivity</a:t>
            </a:r>
          </a:p>
          <a:p>
            <a:r>
              <a:rPr lang="en-IN" sz="2500" dirty="0"/>
              <a:t>Responsive design principles.</a:t>
            </a:r>
            <a:endParaRPr lang="en-US" sz="2500" dirty="0"/>
          </a:p>
          <a:p>
            <a:pPr marL="0" indent="0">
              <a:buNone/>
            </a:pPr>
            <a:endParaRPr lang="en-US" sz="2500" dirty="0"/>
          </a:p>
          <a:p>
            <a:endParaRPr lang="en-IN" sz="2500" dirty="0"/>
          </a:p>
        </p:txBody>
      </p:sp>
    </p:spTree>
    <p:extLst>
      <p:ext uri="{BB962C8B-B14F-4D97-AF65-F5344CB8AC3E}">
        <p14:creationId xmlns:p14="http://schemas.microsoft.com/office/powerpoint/2010/main" val="3883108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F8B6-2F89-C546-ED3D-A70066078B29}"/>
              </a:ext>
            </a:extLst>
          </p:cNvPr>
          <p:cNvSpPr>
            <a:spLocks noGrp="1"/>
          </p:cNvSpPr>
          <p:nvPr>
            <p:ph type="title"/>
          </p:nvPr>
        </p:nvSpPr>
        <p:spPr/>
        <p:txBody>
          <a:bodyPr/>
          <a:lstStyle/>
          <a:p>
            <a:r>
              <a:rPr lang="en-US" dirty="0"/>
              <a:t>		 Challenges and solutions</a:t>
            </a:r>
            <a:endParaRPr lang="en-IN" dirty="0"/>
          </a:p>
        </p:txBody>
      </p:sp>
      <p:pic>
        <p:nvPicPr>
          <p:cNvPr id="6" name="Content Placeholder 5">
            <a:extLst>
              <a:ext uri="{FF2B5EF4-FFF2-40B4-BE49-F238E27FC236}">
                <a16:creationId xmlns:a16="http://schemas.microsoft.com/office/drawing/2014/main" id="{7A57C1F6-6075-828E-E1CD-18323D147411}"/>
              </a:ext>
            </a:extLst>
          </p:cNvPr>
          <p:cNvPicPr>
            <a:picLocks noGrp="1" noChangeAspect="1"/>
          </p:cNvPicPr>
          <p:nvPr>
            <p:ph sz="half" idx="1"/>
          </p:nvPr>
        </p:nvPicPr>
        <p:blipFill>
          <a:blip r:embed="rId2"/>
          <a:stretch>
            <a:fillRect/>
          </a:stretch>
        </p:blipFill>
        <p:spPr>
          <a:xfrm>
            <a:off x="1608990" y="1995948"/>
            <a:ext cx="4002814" cy="3924901"/>
          </a:xfrm>
        </p:spPr>
      </p:pic>
      <p:sp>
        <p:nvSpPr>
          <p:cNvPr id="10" name="Content Placeholder 9">
            <a:extLst>
              <a:ext uri="{FF2B5EF4-FFF2-40B4-BE49-F238E27FC236}">
                <a16:creationId xmlns:a16="http://schemas.microsoft.com/office/drawing/2014/main" id="{82132995-A32D-CF70-87BD-DF2712B845CA}"/>
              </a:ext>
            </a:extLst>
          </p:cNvPr>
          <p:cNvSpPr>
            <a:spLocks noGrp="1"/>
          </p:cNvSpPr>
          <p:nvPr>
            <p:ph sz="half" idx="2"/>
          </p:nvPr>
        </p:nvSpPr>
        <p:spPr>
          <a:xfrm>
            <a:off x="6172200" y="1690689"/>
            <a:ext cx="5181600" cy="448627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y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u="none" strike="noStrike" cap="none" normalizeH="0" baseline="0" dirty="0">
                <a:ln>
                  <a:noFill/>
                </a:ln>
                <a:solidFill>
                  <a:schemeClr val="tx1"/>
                </a:solidFill>
                <a:effectLst/>
                <a:latin typeface="Sans Serif  "/>
                <a:ea typeface="Sans Serif Collection" panose="020B0502040504020204" pitchFamily="34" charset="0"/>
                <a:cs typeface="Sans Serif Collection" panose="020B0502040504020204" pitchFamily="34" charset="0"/>
              </a:rPr>
              <a:t>Ensuring responsiveness:</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Calibry "/>
              </a:rPr>
              <a:t>       </a:t>
            </a:r>
            <a:r>
              <a:rPr kumimoji="0" lang="en-US" altLang="en-US" sz="2400" b="0" i="0" u="none" strike="noStrike" cap="none" normalizeH="0" baseline="0" dirty="0">
                <a:ln>
                  <a:noFill/>
                </a:ln>
                <a:solidFill>
                  <a:schemeClr val="tx1"/>
                </a:solidFill>
                <a:effectLst/>
                <a:latin typeface="Calibry "/>
              </a:rPr>
              <a:t> Media queries, flexible layouts.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y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y "/>
              </a:rPr>
              <a:t>Creating a user-friendly interface: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Calibry "/>
              </a:rPr>
              <a:t>         Simple navigation, clear layout.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y "/>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y "/>
              </a:rPr>
              <a:t>Integrating interactive elements:</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latin typeface="Calibry "/>
              </a:rPr>
              <a:t>           </a:t>
            </a:r>
            <a:r>
              <a:rPr kumimoji="0" lang="en-US" altLang="en-US" sz="2400" b="0" i="0" u="none" strike="noStrike" cap="none" normalizeH="0" baseline="0" dirty="0">
                <a:ln>
                  <a:noFill/>
                </a:ln>
                <a:solidFill>
                  <a:schemeClr val="tx1"/>
                </a:solidFill>
                <a:effectLst/>
                <a:latin typeface="Calibry "/>
              </a:rPr>
              <a:t>JavaScript for dynamic features. </a:t>
            </a:r>
          </a:p>
          <a:p>
            <a:endParaRPr lang="en-IN" sz="2400" dirty="0"/>
          </a:p>
        </p:txBody>
      </p:sp>
    </p:spTree>
    <p:extLst>
      <p:ext uri="{BB962C8B-B14F-4D97-AF65-F5344CB8AC3E}">
        <p14:creationId xmlns:p14="http://schemas.microsoft.com/office/powerpoint/2010/main" val="399497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03355-2901-FE54-7392-2B5E5752EE39}"/>
              </a:ext>
            </a:extLst>
          </p:cNvPr>
          <p:cNvSpPr>
            <a:spLocks noGrp="1"/>
          </p:cNvSpPr>
          <p:nvPr>
            <p:ph type="title"/>
          </p:nvPr>
        </p:nvSpPr>
        <p:spPr/>
        <p:txBody>
          <a:bodyPr/>
          <a:lstStyle/>
          <a:p>
            <a:r>
              <a:rPr lang="en-US" dirty="0">
                <a:solidFill>
                  <a:srgbClr val="C00000"/>
                </a:solidFill>
              </a:rPr>
              <a:t> 	       Impact and future enhancements</a:t>
            </a:r>
            <a:endParaRPr lang="en-IN" dirty="0"/>
          </a:p>
        </p:txBody>
      </p:sp>
      <p:sp>
        <p:nvSpPr>
          <p:cNvPr id="3" name="Content Placeholder 2">
            <a:extLst>
              <a:ext uri="{FF2B5EF4-FFF2-40B4-BE49-F238E27FC236}">
                <a16:creationId xmlns:a16="http://schemas.microsoft.com/office/drawing/2014/main" id="{1607D2BE-6B96-F031-62F2-D8E834A76441}"/>
              </a:ext>
            </a:extLst>
          </p:cNvPr>
          <p:cNvSpPr>
            <a:spLocks noGrp="1"/>
          </p:cNvSpPr>
          <p:nvPr>
            <p:ph sz="half" idx="1"/>
          </p:nvPr>
        </p:nvSpPr>
        <p:spPr>
          <a:xfrm>
            <a:off x="838200" y="2143431"/>
            <a:ext cx="5181600" cy="4033531"/>
          </a:xfrm>
        </p:spPr>
        <p:txBody>
          <a:bodyPr/>
          <a:lstStyle/>
          <a:p>
            <a:pPr marL="0" indent="0">
              <a:buNone/>
            </a:pPr>
            <a:r>
              <a:rPr lang="en-US" dirty="0"/>
              <a:t>	   </a:t>
            </a:r>
            <a:r>
              <a:rPr lang="en-US" sz="3000" b="1" dirty="0"/>
              <a:t>Impact </a:t>
            </a:r>
          </a:p>
          <a:p>
            <a:r>
              <a:rPr lang="en-IN" sz="2400" dirty="0"/>
              <a:t>Enhanced Accessibility</a:t>
            </a:r>
            <a:endParaRPr lang="en-US" sz="2400" b="1" dirty="0"/>
          </a:p>
          <a:p>
            <a:r>
              <a:rPr lang="en-IN" sz="2400" dirty="0"/>
              <a:t>Improved Engagement</a:t>
            </a:r>
            <a:endParaRPr lang="en-US" sz="2400" b="1" dirty="0"/>
          </a:p>
          <a:p>
            <a:r>
              <a:rPr lang="en-IN" sz="2400" dirty="0"/>
              <a:t>Community Building</a:t>
            </a:r>
            <a:endParaRPr lang="en-IN" sz="3000" b="1" dirty="0"/>
          </a:p>
        </p:txBody>
      </p:sp>
      <p:sp>
        <p:nvSpPr>
          <p:cNvPr id="4" name="Content Placeholder 3">
            <a:extLst>
              <a:ext uri="{FF2B5EF4-FFF2-40B4-BE49-F238E27FC236}">
                <a16:creationId xmlns:a16="http://schemas.microsoft.com/office/drawing/2014/main" id="{7D67B51D-87E2-5E3E-15C7-0AF76E9A8454}"/>
              </a:ext>
            </a:extLst>
          </p:cNvPr>
          <p:cNvSpPr>
            <a:spLocks noGrp="1"/>
          </p:cNvSpPr>
          <p:nvPr>
            <p:ph sz="half" idx="2"/>
          </p:nvPr>
        </p:nvSpPr>
        <p:spPr>
          <a:xfrm>
            <a:off x="5840361" y="2261419"/>
            <a:ext cx="5513439" cy="3915544"/>
          </a:xfrm>
        </p:spPr>
        <p:txBody>
          <a:bodyPr/>
          <a:lstStyle/>
          <a:p>
            <a:pPr marL="0" indent="0">
              <a:buNone/>
            </a:pPr>
            <a:r>
              <a:rPr lang="en-US" b="1" dirty="0"/>
              <a:t> Future enhancement</a:t>
            </a:r>
          </a:p>
          <a:p>
            <a:r>
              <a:rPr lang="en-IN" sz="2500" dirty="0"/>
              <a:t>     Course Expansion</a:t>
            </a:r>
          </a:p>
          <a:p>
            <a:r>
              <a:rPr lang="en-IN" sz="2500" dirty="0"/>
              <a:t>     Advanced Features</a:t>
            </a:r>
          </a:p>
          <a:p>
            <a:r>
              <a:rPr lang="en-IN" sz="2500" dirty="0"/>
              <a:t>      Tech Integration:</a:t>
            </a:r>
            <a:endParaRPr lang="en-IN" sz="2500" b="1" dirty="0"/>
          </a:p>
        </p:txBody>
      </p:sp>
    </p:spTree>
    <p:extLst>
      <p:ext uri="{BB962C8B-B14F-4D97-AF65-F5344CB8AC3E}">
        <p14:creationId xmlns:p14="http://schemas.microsoft.com/office/powerpoint/2010/main" val="245083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0298-CFC6-005F-DE63-ACFB935E7B46}"/>
              </a:ext>
            </a:extLst>
          </p:cNvPr>
          <p:cNvSpPr>
            <a:spLocks noGrp="1"/>
          </p:cNvSpPr>
          <p:nvPr>
            <p:ph type="title"/>
          </p:nvPr>
        </p:nvSpPr>
        <p:spPr/>
        <p:txBody>
          <a:bodyPr/>
          <a:lstStyle/>
          <a:p>
            <a:r>
              <a:rPr lang="en-US" dirty="0"/>
              <a:t> 		</a:t>
            </a:r>
            <a:r>
              <a:rPr lang="en-US" dirty="0">
                <a:solidFill>
                  <a:srgbClr val="002060"/>
                </a:solidFill>
              </a:rPr>
              <a:t>        Project screenshots</a:t>
            </a:r>
            <a:endParaRPr lang="en-IN" dirty="0">
              <a:solidFill>
                <a:srgbClr val="002060"/>
              </a:solidFill>
            </a:endParaRPr>
          </a:p>
        </p:txBody>
      </p:sp>
      <p:pic>
        <p:nvPicPr>
          <p:cNvPr id="6" name="Content Placeholder 5">
            <a:extLst>
              <a:ext uri="{FF2B5EF4-FFF2-40B4-BE49-F238E27FC236}">
                <a16:creationId xmlns:a16="http://schemas.microsoft.com/office/drawing/2014/main" id="{86B7DBA0-BF50-B0FF-6FB1-265A1680D273}"/>
              </a:ext>
            </a:extLst>
          </p:cNvPr>
          <p:cNvPicPr>
            <a:picLocks noGrp="1" noChangeAspect="1"/>
          </p:cNvPicPr>
          <p:nvPr>
            <p:ph sz="half" idx="1"/>
          </p:nvPr>
        </p:nvPicPr>
        <p:blipFill>
          <a:blip r:embed="rId2"/>
          <a:stretch>
            <a:fillRect/>
          </a:stretch>
        </p:blipFill>
        <p:spPr>
          <a:xfrm>
            <a:off x="415413" y="1419008"/>
            <a:ext cx="5181600" cy="2582286"/>
          </a:xfrm>
        </p:spPr>
      </p:pic>
      <p:pic>
        <p:nvPicPr>
          <p:cNvPr id="10" name="Content Placeholder 9">
            <a:extLst>
              <a:ext uri="{FF2B5EF4-FFF2-40B4-BE49-F238E27FC236}">
                <a16:creationId xmlns:a16="http://schemas.microsoft.com/office/drawing/2014/main" id="{62EFF6D9-DED3-8BC8-A835-29821B58CBD2}"/>
              </a:ext>
            </a:extLst>
          </p:cNvPr>
          <p:cNvPicPr>
            <a:picLocks noGrp="1" noChangeAspect="1"/>
          </p:cNvPicPr>
          <p:nvPr>
            <p:ph sz="half" idx="2"/>
          </p:nvPr>
        </p:nvPicPr>
        <p:blipFill>
          <a:blip r:embed="rId3"/>
          <a:stretch>
            <a:fillRect/>
          </a:stretch>
        </p:blipFill>
        <p:spPr>
          <a:xfrm>
            <a:off x="5724833" y="1425333"/>
            <a:ext cx="5181600" cy="2575961"/>
          </a:xfrm>
        </p:spPr>
      </p:pic>
      <p:pic>
        <p:nvPicPr>
          <p:cNvPr id="8" name="Picture 7">
            <a:extLst>
              <a:ext uri="{FF2B5EF4-FFF2-40B4-BE49-F238E27FC236}">
                <a16:creationId xmlns:a16="http://schemas.microsoft.com/office/drawing/2014/main" id="{294BE09B-86CD-E133-C91A-003B91EB4F77}"/>
              </a:ext>
            </a:extLst>
          </p:cNvPr>
          <p:cNvPicPr>
            <a:picLocks noChangeAspect="1"/>
          </p:cNvPicPr>
          <p:nvPr/>
        </p:nvPicPr>
        <p:blipFill>
          <a:blip r:embed="rId4"/>
          <a:stretch>
            <a:fillRect/>
          </a:stretch>
        </p:blipFill>
        <p:spPr>
          <a:xfrm>
            <a:off x="707923" y="4152753"/>
            <a:ext cx="4001729" cy="1476884"/>
          </a:xfrm>
          <a:prstGeom prst="rect">
            <a:avLst/>
          </a:prstGeom>
        </p:spPr>
      </p:pic>
      <p:pic>
        <p:nvPicPr>
          <p:cNvPr id="12" name="Picture 11">
            <a:extLst>
              <a:ext uri="{FF2B5EF4-FFF2-40B4-BE49-F238E27FC236}">
                <a16:creationId xmlns:a16="http://schemas.microsoft.com/office/drawing/2014/main" id="{BF1FAD2E-1D6E-43A6-41F4-05B2AA672728}"/>
              </a:ext>
            </a:extLst>
          </p:cNvPr>
          <p:cNvPicPr>
            <a:picLocks noChangeAspect="1"/>
          </p:cNvPicPr>
          <p:nvPr/>
        </p:nvPicPr>
        <p:blipFill>
          <a:blip r:embed="rId5"/>
          <a:stretch>
            <a:fillRect/>
          </a:stretch>
        </p:blipFill>
        <p:spPr>
          <a:xfrm>
            <a:off x="6096000" y="4152753"/>
            <a:ext cx="4643759" cy="2018577"/>
          </a:xfrm>
          <a:prstGeom prst="rect">
            <a:avLst/>
          </a:prstGeom>
        </p:spPr>
      </p:pic>
    </p:spTree>
    <p:extLst>
      <p:ext uri="{BB962C8B-B14F-4D97-AF65-F5344CB8AC3E}">
        <p14:creationId xmlns:p14="http://schemas.microsoft.com/office/powerpoint/2010/main" val="80723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5FAA08-A3FC-F922-6BA5-2C7813232C97}"/>
              </a:ext>
            </a:extLst>
          </p:cNvPr>
          <p:cNvPicPr>
            <a:picLocks noGrp="1" noChangeAspect="1"/>
          </p:cNvPicPr>
          <p:nvPr>
            <p:ph idx="1"/>
          </p:nvPr>
        </p:nvPicPr>
        <p:blipFill>
          <a:blip r:embed="rId2"/>
          <a:stretch>
            <a:fillRect/>
          </a:stretch>
        </p:blipFill>
        <p:spPr>
          <a:xfrm>
            <a:off x="689152" y="241764"/>
            <a:ext cx="4054127" cy="2312886"/>
          </a:xfrm>
        </p:spPr>
      </p:pic>
      <p:pic>
        <p:nvPicPr>
          <p:cNvPr id="7" name="Picture 6">
            <a:extLst>
              <a:ext uri="{FF2B5EF4-FFF2-40B4-BE49-F238E27FC236}">
                <a16:creationId xmlns:a16="http://schemas.microsoft.com/office/drawing/2014/main" id="{2652092B-6DB1-1833-B625-E8838216E518}"/>
              </a:ext>
            </a:extLst>
          </p:cNvPr>
          <p:cNvPicPr>
            <a:picLocks noChangeAspect="1"/>
          </p:cNvPicPr>
          <p:nvPr/>
        </p:nvPicPr>
        <p:blipFill>
          <a:blip r:embed="rId3"/>
          <a:stretch>
            <a:fillRect/>
          </a:stretch>
        </p:blipFill>
        <p:spPr>
          <a:xfrm>
            <a:off x="5664316" y="319004"/>
            <a:ext cx="4955215" cy="2158406"/>
          </a:xfrm>
          <a:prstGeom prst="rect">
            <a:avLst/>
          </a:prstGeom>
        </p:spPr>
      </p:pic>
      <p:pic>
        <p:nvPicPr>
          <p:cNvPr id="9" name="Picture 8">
            <a:extLst>
              <a:ext uri="{FF2B5EF4-FFF2-40B4-BE49-F238E27FC236}">
                <a16:creationId xmlns:a16="http://schemas.microsoft.com/office/drawing/2014/main" id="{A3C695F9-5C2D-0EC7-451C-A03EBD9464BE}"/>
              </a:ext>
            </a:extLst>
          </p:cNvPr>
          <p:cNvPicPr>
            <a:picLocks noChangeAspect="1"/>
          </p:cNvPicPr>
          <p:nvPr/>
        </p:nvPicPr>
        <p:blipFill>
          <a:blip r:embed="rId4"/>
          <a:stretch>
            <a:fillRect/>
          </a:stretch>
        </p:blipFill>
        <p:spPr>
          <a:xfrm>
            <a:off x="6096000" y="2931585"/>
            <a:ext cx="4788310" cy="2070765"/>
          </a:xfrm>
          <a:prstGeom prst="rect">
            <a:avLst/>
          </a:prstGeom>
        </p:spPr>
      </p:pic>
      <p:pic>
        <p:nvPicPr>
          <p:cNvPr id="13" name="Picture 12">
            <a:extLst>
              <a:ext uri="{FF2B5EF4-FFF2-40B4-BE49-F238E27FC236}">
                <a16:creationId xmlns:a16="http://schemas.microsoft.com/office/drawing/2014/main" id="{83E3E72E-0108-E203-4558-35A83D12B456}"/>
              </a:ext>
            </a:extLst>
          </p:cNvPr>
          <p:cNvPicPr>
            <a:picLocks noChangeAspect="1"/>
          </p:cNvPicPr>
          <p:nvPr/>
        </p:nvPicPr>
        <p:blipFill>
          <a:blip r:embed="rId5"/>
          <a:stretch>
            <a:fillRect/>
          </a:stretch>
        </p:blipFill>
        <p:spPr>
          <a:xfrm>
            <a:off x="560022" y="2931585"/>
            <a:ext cx="4783814" cy="2070766"/>
          </a:xfrm>
          <a:prstGeom prst="rect">
            <a:avLst/>
          </a:prstGeom>
        </p:spPr>
      </p:pic>
      <p:pic>
        <p:nvPicPr>
          <p:cNvPr id="15" name="Picture 14">
            <a:extLst>
              <a:ext uri="{FF2B5EF4-FFF2-40B4-BE49-F238E27FC236}">
                <a16:creationId xmlns:a16="http://schemas.microsoft.com/office/drawing/2014/main" id="{0A8700F3-1154-A473-B4C8-C54E084BA567}"/>
              </a:ext>
            </a:extLst>
          </p:cNvPr>
          <p:cNvPicPr>
            <a:picLocks noChangeAspect="1"/>
          </p:cNvPicPr>
          <p:nvPr/>
        </p:nvPicPr>
        <p:blipFill>
          <a:blip r:embed="rId6"/>
          <a:stretch>
            <a:fillRect/>
          </a:stretch>
        </p:blipFill>
        <p:spPr>
          <a:xfrm>
            <a:off x="3880294" y="5189363"/>
            <a:ext cx="3985512" cy="1526069"/>
          </a:xfrm>
          <a:prstGeom prst="rect">
            <a:avLst/>
          </a:prstGeom>
        </p:spPr>
      </p:pic>
      <p:cxnSp>
        <p:nvCxnSpPr>
          <p:cNvPr id="17" name="Straight Arrow Connector 16">
            <a:extLst>
              <a:ext uri="{FF2B5EF4-FFF2-40B4-BE49-F238E27FC236}">
                <a16:creationId xmlns:a16="http://schemas.microsoft.com/office/drawing/2014/main" id="{112668AE-DD83-2D7D-1543-268D5B4D2984}"/>
              </a:ext>
            </a:extLst>
          </p:cNvPr>
          <p:cNvCxnSpPr>
            <a:stCxn id="5" idx="3"/>
            <a:endCxn id="7" idx="1"/>
          </p:cNvCxnSpPr>
          <p:nvPr/>
        </p:nvCxnSpPr>
        <p:spPr>
          <a:xfrm>
            <a:off x="4743279" y="1398207"/>
            <a:ext cx="921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C686D1-0A02-2FDA-7B85-3ADE28E35F3C}"/>
              </a:ext>
            </a:extLst>
          </p:cNvPr>
          <p:cNvCxnSpPr>
            <a:stCxn id="7" idx="2"/>
          </p:cNvCxnSpPr>
          <p:nvPr/>
        </p:nvCxnSpPr>
        <p:spPr>
          <a:xfrm flipH="1">
            <a:off x="8141923" y="2477410"/>
            <a:ext cx="1" cy="78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9066EF5-AEB2-9F22-D22E-770F26FEE173}"/>
              </a:ext>
            </a:extLst>
          </p:cNvPr>
          <p:cNvCxnSpPr>
            <a:stCxn id="9" idx="1"/>
            <a:endCxn id="13" idx="3"/>
          </p:cNvCxnSpPr>
          <p:nvPr/>
        </p:nvCxnSpPr>
        <p:spPr>
          <a:xfrm flipH="1">
            <a:off x="5343836" y="3966968"/>
            <a:ext cx="752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27EE950-7821-7471-87AE-1C9357EDEF33}"/>
              </a:ext>
            </a:extLst>
          </p:cNvPr>
          <p:cNvCxnSpPr>
            <a:stCxn id="13" idx="2"/>
          </p:cNvCxnSpPr>
          <p:nvPr/>
        </p:nvCxnSpPr>
        <p:spPr>
          <a:xfrm rot="16200000" flipH="1">
            <a:off x="2951930" y="5002350"/>
            <a:ext cx="1024823" cy="1024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279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59B3-973D-ABE5-7D8D-28D5B88EE5C9}"/>
              </a:ext>
            </a:extLst>
          </p:cNvPr>
          <p:cNvSpPr>
            <a:spLocks noGrp="1"/>
          </p:cNvSpPr>
          <p:nvPr>
            <p:ph type="title"/>
          </p:nvPr>
        </p:nvSpPr>
        <p:spPr/>
        <p:txBody>
          <a:bodyPr/>
          <a:lstStyle/>
          <a:p>
            <a:r>
              <a:rPr lang="en-US" b="1" dirty="0">
                <a:solidFill>
                  <a:srgbClr val="C00000"/>
                </a:solidFill>
              </a:rPr>
              <a:t>Conclusion</a:t>
            </a:r>
            <a:endParaRPr lang="en-IN" b="1" dirty="0">
              <a:solidFill>
                <a:srgbClr val="C00000"/>
              </a:solidFill>
            </a:endParaRPr>
          </a:p>
        </p:txBody>
      </p:sp>
      <p:sp>
        <p:nvSpPr>
          <p:cNvPr id="3" name="Content Placeholder 2">
            <a:extLst>
              <a:ext uri="{FF2B5EF4-FFF2-40B4-BE49-F238E27FC236}">
                <a16:creationId xmlns:a16="http://schemas.microsoft.com/office/drawing/2014/main" id="{B208ABC8-069B-90C8-D795-E85719A6EEF1}"/>
              </a:ext>
            </a:extLst>
          </p:cNvPr>
          <p:cNvSpPr>
            <a:spLocks noGrp="1"/>
          </p:cNvSpPr>
          <p:nvPr>
            <p:ph idx="1"/>
          </p:nvPr>
        </p:nvSpPr>
        <p:spPr>
          <a:xfrm>
            <a:off x="5183188" y="2163097"/>
            <a:ext cx="6172200" cy="3697953"/>
          </a:xfrm>
        </p:spPr>
        <p:txBody>
          <a:bodyPr>
            <a:normAutofit/>
          </a:bodyPr>
          <a:lstStyle/>
          <a:p>
            <a:r>
              <a:rPr lang="en-US" sz="2600" dirty="0"/>
              <a:t>In conclusion ,</a:t>
            </a:r>
            <a:r>
              <a:rPr lang="en-US" sz="2600" dirty="0" err="1"/>
              <a:t>Educonnect</a:t>
            </a:r>
            <a:r>
              <a:rPr lang="en-US" sz="2600" dirty="0"/>
              <a:t> is transforming the educational landscape by providing a comprehensive, engaging, and accessible platform for all users. Its features promote collaboration, enhance learning, and build strong educational communities, paving the way for a brighter future. </a:t>
            </a:r>
            <a:endParaRPr lang="en-IN" sz="2600" dirty="0"/>
          </a:p>
        </p:txBody>
      </p:sp>
      <p:sp>
        <p:nvSpPr>
          <p:cNvPr id="4" name="Text Placeholder 3">
            <a:extLst>
              <a:ext uri="{FF2B5EF4-FFF2-40B4-BE49-F238E27FC236}">
                <a16:creationId xmlns:a16="http://schemas.microsoft.com/office/drawing/2014/main" id="{9DA04E4E-CCA3-A0FB-E271-B19DD8AE4F9D}"/>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60B74FE5-7C88-370C-323C-A0C2D1187BBD}"/>
              </a:ext>
            </a:extLst>
          </p:cNvPr>
          <p:cNvPicPr>
            <a:picLocks noChangeAspect="1"/>
          </p:cNvPicPr>
          <p:nvPr/>
        </p:nvPicPr>
        <p:blipFill>
          <a:blip r:embed="rId2"/>
          <a:stretch>
            <a:fillRect/>
          </a:stretch>
        </p:blipFill>
        <p:spPr>
          <a:xfrm>
            <a:off x="762308" y="2057400"/>
            <a:ext cx="4087196" cy="3811588"/>
          </a:xfrm>
          <a:prstGeom prst="rect">
            <a:avLst/>
          </a:prstGeom>
        </p:spPr>
      </p:pic>
    </p:spTree>
    <p:extLst>
      <p:ext uri="{BB962C8B-B14F-4D97-AF65-F5344CB8AC3E}">
        <p14:creationId xmlns:p14="http://schemas.microsoft.com/office/powerpoint/2010/main" val="228393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E2DE0-8F10-CF3B-72F0-CC91B1B51C81}"/>
              </a:ext>
            </a:extLst>
          </p:cNvPr>
          <p:cNvSpPr>
            <a:spLocks noGrp="1"/>
          </p:cNvSpPr>
          <p:nvPr>
            <p:ph type="title"/>
          </p:nvPr>
        </p:nvSpPr>
        <p:spPr>
          <a:xfrm>
            <a:off x="4443182" y="2457314"/>
            <a:ext cx="3305636" cy="2016363"/>
          </a:xfrm>
        </p:spPr>
        <p:txBody>
          <a:bodyPr/>
          <a:lstStyle/>
          <a:p>
            <a:endParaRPr lang="en-IN" dirty="0"/>
          </a:p>
        </p:txBody>
      </p:sp>
      <p:pic>
        <p:nvPicPr>
          <p:cNvPr id="4" name="Picture 3">
            <a:extLst>
              <a:ext uri="{FF2B5EF4-FFF2-40B4-BE49-F238E27FC236}">
                <a16:creationId xmlns:a16="http://schemas.microsoft.com/office/drawing/2014/main" id="{6C328B49-13A0-9C78-EBB4-74131295CA52}"/>
              </a:ext>
            </a:extLst>
          </p:cNvPr>
          <p:cNvPicPr>
            <a:picLocks noChangeAspect="1"/>
          </p:cNvPicPr>
          <p:nvPr/>
        </p:nvPicPr>
        <p:blipFill>
          <a:blip r:embed="rId2"/>
          <a:stretch>
            <a:fillRect/>
          </a:stretch>
        </p:blipFill>
        <p:spPr>
          <a:xfrm>
            <a:off x="2552554" y="1511709"/>
            <a:ext cx="6522548" cy="3834581"/>
          </a:xfrm>
          <a:prstGeom prst="rect">
            <a:avLst/>
          </a:prstGeom>
        </p:spPr>
      </p:pic>
    </p:spTree>
    <p:extLst>
      <p:ext uri="{BB962C8B-B14F-4D97-AF65-F5344CB8AC3E}">
        <p14:creationId xmlns:p14="http://schemas.microsoft.com/office/powerpoint/2010/main" val="23897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7345-B8AF-4949-78B8-EF8DDDA1F5D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9FB27AA-58F5-12F3-BC2F-5CC91E1791D9}"/>
              </a:ext>
            </a:extLst>
          </p:cNvPr>
          <p:cNvSpPr>
            <a:spLocks noGrp="1"/>
          </p:cNvSpPr>
          <p:nvPr>
            <p:ph idx="1"/>
          </p:nvPr>
        </p:nvSpPr>
        <p:spPr>
          <a:xfrm>
            <a:off x="838200" y="1101213"/>
            <a:ext cx="10515600" cy="5075750"/>
          </a:xfrm>
        </p:spPr>
        <p:txBody>
          <a:bodyPr>
            <a:normAutofit lnSpcReduction="10000"/>
          </a:bodyPr>
          <a:lstStyle/>
          <a:p>
            <a:pPr marL="0" indent="0">
              <a:buNone/>
            </a:pPr>
            <a:r>
              <a:rPr lang="en-US" dirty="0"/>
              <a:t>	 			</a:t>
            </a:r>
            <a:r>
              <a:rPr lang="en-US" sz="3000" b="1" dirty="0">
                <a:latin typeface="Times New Roman" panose="02020603050405020304" pitchFamily="18" charset="0"/>
                <a:cs typeface="Times New Roman" panose="02020603050405020304" pitchFamily="18" charset="0"/>
              </a:rPr>
              <a:t>Contents </a:t>
            </a:r>
          </a:p>
          <a:p>
            <a:r>
              <a:rPr lang="en-US" dirty="0"/>
              <a:t>Introduction</a:t>
            </a:r>
          </a:p>
          <a:p>
            <a:r>
              <a:rPr lang="en-US" dirty="0"/>
              <a:t>Objectives</a:t>
            </a:r>
          </a:p>
          <a:p>
            <a:r>
              <a:rPr lang="en-US" dirty="0"/>
              <a:t>Introduction to responsive website</a:t>
            </a:r>
          </a:p>
          <a:p>
            <a:r>
              <a:rPr lang="en-US" dirty="0"/>
              <a:t>Project Overview</a:t>
            </a:r>
          </a:p>
          <a:p>
            <a:r>
              <a:rPr lang="en-US" dirty="0"/>
              <a:t>Technologies Used</a:t>
            </a:r>
          </a:p>
          <a:p>
            <a:r>
              <a:rPr lang="en-US" dirty="0"/>
              <a:t>Challenges and Solutions</a:t>
            </a:r>
          </a:p>
          <a:p>
            <a:r>
              <a:rPr lang="en-US" dirty="0"/>
              <a:t>Impact and Future Scope</a:t>
            </a:r>
          </a:p>
          <a:p>
            <a:r>
              <a:rPr lang="en-US" dirty="0"/>
              <a:t>Project Screenshots</a:t>
            </a:r>
          </a:p>
          <a:p>
            <a:r>
              <a:rPr lang="en-US" dirty="0"/>
              <a:t>Conclusion</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3354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DD79-D1BB-3982-7B6B-FBFAC4DC445A}"/>
              </a:ext>
            </a:extLst>
          </p:cNvPr>
          <p:cNvSpPr>
            <a:spLocks noGrp="1"/>
          </p:cNvSpPr>
          <p:nvPr>
            <p:ph type="title"/>
          </p:nvPr>
        </p:nvSpPr>
        <p:spPr/>
        <p:txBody>
          <a:bodyPr/>
          <a:lstStyle/>
          <a:p>
            <a:r>
              <a:rPr lang="en-US" sz="4000" dirty="0">
                <a:solidFill>
                  <a:schemeClr val="accent2"/>
                </a:solidFill>
                <a:latin typeface="Times New Roman" panose="02020603050405020304" pitchFamily="18" charset="0"/>
                <a:cs typeface="Times New Roman" panose="02020603050405020304" pitchFamily="18" charset="0"/>
              </a:rPr>
              <a:t>		    Introduction to Education</a:t>
            </a:r>
            <a:endParaRPr lang="en-IN" sz="40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B0D809-B256-6ADD-F521-F0EB3709693F}"/>
              </a:ext>
            </a:extLst>
          </p:cNvPr>
          <p:cNvSpPr>
            <a:spLocks noGrp="1"/>
          </p:cNvSpPr>
          <p:nvPr>
            <p:ph idx="1"/>
          </p:nvPr>
        </p:nvSpPr>
        <p:spPr/>
        <p:txBody>
          <a:bodyPr>
            <a:normAutofit/>
          </a:bodyPr>
          <a:lstStyle/>
          <a:p>
            <a:r>
              <a:rPr lang="en-US" sz="2500" dirty="0"/>
              <a:t>Education is the cornerstone of personal and societal growth. </a:t>
            </a:r>
          </a:p>
          <a:p>
            <a:r>
              <a:rPr lang="en-US" sz="2500" dirty="0"/>
              <a:t>Through education, individuals are empowered to think critically, solve problems, and innovate. </a:t>
            </a:r>
          </a:p>
          <a:p>
            <a:r>
              <a:rPr lang="en-US" sz="2500" dirty="0"/>
              <a:t>Education is not limited to formal schooling; it encompasses lifelong learning.</a:t>
            </a:r>
          </a:p>
          <a:p>
            <a:r>
              <a:rPr lang="en-US" sz="2500" dirty="0" err="1"/>
              <a:t>EduConnect</a:t>
            </a:r>
            <a:r>
              <a:rPr lang="en-US" sz="2500" dirty="0"/>
              <a:t> aims to bridge the gap between learners and educators by providing a platform that facilitates easy access to educational resources and expert guidance.</a:t>
            </a:r>
          </a:p>
          <a:p>
            <a:r>
              <a:rPr lang="en-US" sz="2500" dirty="0" err="1">
                <a:latin typeface="Calibry "/>
                <a:cs typeface="Times New Roman" panose="02020603050405020304" pitchFamily="18" charset="0"/>
              </a:rPr>
              <a:t>EduConnect</a:t>
            </a:r>
            <a:r>
              <a:rPr lang="en-US" sz="2500" dirty="0">
                <a:latin typeface="Calibry "/>
                <a:cs typeface="Times New Roman" panose="02020603050405020304" pitchFamily="18" charset="0"/>
              </a:rPr>
              <a:t> offers interactive and engaging learning experiences that cater to diverse learning styles and needs.</a:t>
            </a:r>
          </a:p>
          <a:p>
            <a:pPr marL="0" indent="0">
              <a:buNone/>
            </a:pPr>
            <a:r>
              <a:rPr lang="en-US" sz="2500" dirty="0"/>
              <a:t>                		</a:t>
            </a:r>
          </a:p>
          <a:p>
            <a:pPr marL="0" indent="0">
              <a:buNone/>
            </a:pPr>
            <a:endParaRPr lang="en-IN" sz="2500" dirty="0">
              <a:solidFill>
                <a:srgbClr val="FF0000"/>
              </a:solidFill>
            </a:endParaRPr>
          </a:p>
        </p:txBody>
      </p:sp>
    </p:spTree>
    <p:extLst>
      <p:ext uri="{BB962C8B-B14F-4D97-AF65-F5344CB8AC3E}">
        <p14:creationId xmlns:p14="http://schemas.microsoft.com/office/powerpoint/2010/main" val="2645783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CD79-250F-5BE6-93C5-ECD5D1690885}"/>
              </a:ext>
            </a:extLst>
          </p:cNvPr>
          <p:cNvSpPr>
            <a:spLocks noGrp="1"/>
          </p:cNvSpPr>
          <p:nvPr>
            <p:ph type="title"/>
          </p:nvPr>
        </p:nvSpPr>
        <p:spPr/>
        <p:txBody>
          <a:bodyPr/>
          <a:lstStyle/>
          <a:p>
            <a:r>
              <a:rPr lang="en-US" dirty="0"/>
              <a:t> 		    	</a:t>
            </a:r>
            <a:r>
              <a:rPr lang="en-US" dirty="0">
                <a:solidFill>
                  <a:schemeClr val="accent5">
                    <a:lumMod val="75000"/>
                  </a:schemeClr>
                </a:solidFill>
              </a:rPr>
              <a:t>    Objectives	</a:t>
            </a:r>
            <a:endParaRPr lang="en-IN" dirty="0">
              <a:solidFill>
                <a:schemeClr val="accent5">
                  <a:lumMod val="75000"/>
                </a:schemeClr>
              </a:solidFill>
            </a:endParaRPr>
          </a:p>
        </p:txBody>
      </p:sp>
      <p:sp>
        <p:nvSpPr>
          <p:cNvPr id="3" name="Content Placeholder 2">
            <a:extLst>
              <a:ext uri="{FF2B5EF4-FFF2-40B4-BE49-F238E27FC236}">
                <a16:creationId xmlns:a16="http://schemas.microsoft.com/office/drawing/2014/main" id="{6050F822-8E03-6ACE-C912-22C230DDAA68}"/>
              </a:ext>
            </a:extLst>
          </p:cNvPr>
          <p:cNvSpPr>
            <a:spLocks noGrp="1"/>
          </p:cNvSpPr>
          <p:nvPr>
            <p:ph idx="1"/>
          </p:nvPr>
        </p:nvSpPr>
        <p:spPr>
          <a:xfrm>
            <a:off x="916858" y="2206011"/>
            <a:ext cx="10515600" cy="4267199"/>
          </a:xfrm>
        </p:spPr>
        <p:txBody>
          <a:bodyPr>
            <a:normAutofit/>
          </a:bodyPr>
          <a:lstStyle/>
          <a:p>
            <a:pPr>
              <a:buFont typeface="Wingdings" panose="05000000000000000000" pitchFamily="2" charset="2"/>
              <a:buChar char="Ø"/>
            </a:pPr>
            <a:r>
              <a:rPr lang="en-US" sz="2400" dirty="0"/>
              <a:t> </a:t>
            </a:r>
            <a:r>
              <a:rPr lang="en-US" sz="2400" dirty="0" err="1"/>
              <a:t>EduConnect</a:t>
            </a:r>
            <a:r>
              <a:rPr lang="en-US" sz="2400" dirty="0"/>
              <a:t> is a multipage responsive website designed to facilitate the    connection between educators and learners. </a:t>
            </a:r>
          </a:p>
          <a:p>
            <a:pPr>
              <a:buFont typeface="Wingdings" panose="05000000000000000000" pitchFamily="2" charset="2"/>
              <a:buChar char="Ø"/>
            </a:pPr>
            <a:r>
              <a:rPr lang="en-US" sz="2400" dirty="0"/>
              <a:t> The platform aims to enhance the educational experience by providing easy  access to resources, expert guidance, and interactive learning tools.</a:t>
            </a:r>
          </a:p>
          <a:p>
            <a:pPr>
              <a:buFont typeface="Wingdings" panose="05000000000000000000" pitchFamily="2" charset="2"/>
              <a:buChar char="Ø"/>
            </a:pPr>
            <a:r>
              <a:rPr lang="en-IN" sz="2400" dirty="0"/>
              <a:t> Create a user-friendly and visually appearing website.</a:t>
            </a:r>
          </a:p>
          <a:p>
            <a:pPr>
              <a:buFont typeface="Wingdings" panose="05000000000000000000" pitchFamily="2" charset="2"/>
              <a:buChar char="Ø"/>
            </a:pPr>
            <a:r>
              <a:rPr lang="en-IN" sz="2400" dirty="0"/>
              <a:t> Ensure seamless navigation and accessibility across all devices</a:t>
            </a:r>
          </a:p>
          <a:p>
            <a:pPr>
              <a:buFont typeface="Wingdings" panose="05000000000000000000" pitchFamily="2" charset="2"/>
              <a:buChar char="Ø"/>
            </a:pPr>
            <a:r>
              <a:rPr lang="en-IN" sz="2400" dirty="0"/>
              <a:t> Provide valuable educational content and interactive features.</a:t>
            </a:r>
          </a:p>
        </p:txBody>
      </p:sp>
    </p:spTree>
    <p:extLst>
      <p:ext uri="{BB962C8B-B14F-4D97-AF65-F5344CB8AC3E}">
        <p14:creationId xmlns:p14="http://schemas.microsoft.com/office/powerpoint/2010/main" val="72980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94C4-B66E-F4E5-BB8F-06973FA14708}"/>
              </a:ext>
            </a:extLst>
          </p:cNvPr>
          <p:cNvSpPr>
            <a:spLocks noGrp="1"/>
          </p:cNvSpPr>
          <p:nvPr>
            <p:ph type="title"/>
          </p:nvPr>
        </p:nvSpPr>
        <p:spPr/>
        <p:txBody>
          <a:bodyPr/>
          <a:lstStyle/>
          <a:p>
            <a:r>
              <a:rPr lang="en-US" dirty="0"/>
              <a:t>	</a:t>
            </a:r>
            <a:r>
              <a:rPr lang="en-US" dirty="0">
                <a:solidFill>
                  <a:srgbClr val="C00000"/>
                </a:solidFill>
              </a:rPr>
              <a:t>Introduction to responsive Website</a:t>
            </a:r>
            <a:endParaRPr lang="en-IN" dirty="0">
              <a:solidFill>
                <a:srgbClr val="C00000"/>
              </a:solidFill>
            </a:endParaRPr>
          </a:p>
        </p:txBody>
      </p:sp>
      <p:pic>
        <p:nvPicPr>
          <p:cNvPr id="6" name="Content Placeholder 5">
            <a:extLst>
              <a:ext uri="{FF2B5EF4-FFF2-40B4-BE49-F238E27FC236}">
                <a16:creationId xmlns:a16="http://schemas.microsoft.com/office/drawing/2014/main" id="{88E80030-7598-230C-3E0B-56C460A67064}"/>
              </a:ext>
            </a:extLst>
          </p:cNvPr>
          <p:cNvPicPr>
            <a:picLocks noGrp="1" noChangeAspect="1"/>
          </p:cNvPicPr>
          <p:nvPr>
            <p:ph sz="half" idx="1"/>
          </p:nvPr>
        </p:nvPicPr>
        <p:blipFill>
          <a:blip r:embed="rId2"/>
          <a:stretch>
            <a:fillRect/>
          </a:stretch>
        </p:blipFill>
        <p:spPr>
          <a:xfrm>
            <a:off x="1300766" y="1690688"/>
            <a:ext cx="4460937" cy="4351338"/>
          </a:xfrm>
        </p:spPr>
      </p:pic>
      <p:sp>
        <p:nvSpPr>
          <p:cNvPr id="4" name="Content Placeholder 3">
            <a:extLst>
              <a:ext uri="{FF2B5EF4-FFF2-40B4-BE49-F238E27FC236}">
                <a16:creationId xmlns:a16="http://schemas.microsoft.com/office/drawing/2014/main" id="{12E7A302-3E64-9B30-D6BF-9DBFC61A3BC3}"/>
              </a:ext>
            </a:extLst>
          </p:cNvPr>
          <p:cNvSpPr>
            <a:spLocks noGrp="1"/>
          </p:cNvSpPr>
          <p:nvPr>
            <p:ph sz="half" idx="2"/>
          </p:nvPr>
        </p:nvSpPr>
        <p:spPr/>
        <p:txBody>
          <a:bodyPr>
            <a:normAutofit/>
          </a:bodyPr>
          <a:lstStyle/>
          <a:p>
            <a:pPr marL="0" indent="0">
              <a:buNone/>
            </a:pPr>
            <a:endParaRPr lang="en-US" sz="2500" dirty="0">
              <a:latin typeface="Calibri "/>
              <a:cs typeface="Times New Roman" panose="02020603050405020304" pitchFamily="18" charset="0"/>
            </a:endParaRPr>
          </a:p>
          <a:p>
            <a:pPr algn="just"/>
            <a:r>
              <a:rPr lang="en-US" sz="2400" dirty="0">
                <a:latin typeface="Calibri "/>
                <a:cs typeface="Times New Roman" panose="02020603050405020304" pitchFamily="18" charset="0"/>
              </a:rPr>
              <a:t>In todays digital </a:t>
            </a:r>
            <a:r>
              <a:rPr lang="en-US" sz="2400" dirty="0" err="1">
                <a:latin typeface="Calibri "/>
                <a:cs typeface="Times New Roman" panose="02020603050405020304" pitchFamily="18" charset="0"/>
              </a:rPr>
              <a:t>landscape,responsive</a:t>
            </a:r>
            <a:r>
              <a:rPr lang="en-US" sz="2400" dirty="0">
                <a:latin typeface="Calibri "/>
                <a:cs typeface="Times New Roman" panose="02020603050405020304" pitchFamily="18" charset="0"/>
              </a:rPr>
              <a:t> design is crucial for creating websites that provide a seamless experience across devices.</a:t>
            </a:r>
          </a:p>
          <a:p>
            <a:pPr algn="just"/>
            <a:r>
              <a:rPr lang="en-US" sz="2400" dirty="0">
                <a:latin typeface="Calibri "/>
                <a:cs typeface="Times New Roman" panose="02020603050405020304" pitchFamily="18" charset="0"/>
              </a:rPr>
              <a:t>This presentation will explore how to  effectively build multipage websites using HTML, CSS, and JavaScript to ensure they are both functional and visually appealing</a:t>
            </a:r>
            <a:r>
              <a:rPr lang="en-US" sz="2500" dirty="0">
                <a:latin typeface="Calibri "/>
                <a:cs typeface="Times New Roman" panose="02020603050405020304" pitchFamily="18" charset="0"/>
              </a:rPr>
              <a:t>. </a:t>
            </a:r>
            <a:endParaRPr lang="en-IN" sz="2500" dirty="0">
              <a:latin typeface="Calibri "/>
              <a:cs typeface="Times New Roman" panose="02020603050405020304" pitchFamily="18" charset="0"/>
            </a:endParaRPr>
          </a:p>
        </p:txBody>
      </p:sp>
    </p:spTree>
    <p:extLst>
      <p:ext uri="{BB962C8B-B14F-4D97-AF65-F5344CB8AC3E}">
        <p14:creationId xmlns:p14="http://schemas.microsoft.com/office/powerpoint/2010/main" val="122346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1CB0-48F0-5081-83D2-A324A5CDDCEA}"/>
              </a:ext>
            </a:extLst>
          </p:cNvPr>
          <p:cNvSpPr>
            <a:spLocks noGrp="1"/>
          </p:cNvSpPr>
          <p:nvPr>
            <p:ph type="title"/>
          </p:nvPr>
        </p:nvSpPr>
        <p:spPr>
          <a:xfrm>
            <a:off x="680883" y="768350"/>
            <a:ext cx="10515600" cy="1581321"/>
          </a:xfrm>
        </p:spPr>
        <p:txBody>
          <a:bodyPr>
            <a:normAutofit/>
          </a:bodyPr>
          <a:lstStyle/>
          <a:p>
            <a:r>
              <a:rPr lang="en-US" sz="2400" dirty="0">
                <a:latin typeface="Calibri  "/>
              </a:rPr>
              <a:t>HTML forms the backbone of any website. It provides the structure and semantic meaning of content. Properly organizing your HTML with elements like headings, paragraphs, and links is essential for creating a responsive layout that is easy to navigate.</a:t>
            </a:r>
            <a:endParaRPr lang="en-IN" sz="2400" dirty="0">
              <a:latin typeface="Calibri  "/>
            </a:endParaRPr>
          </a:p>
        </p:txBody>
      </p:sp>
      <p:sp>
        <p:nvSpPr>
          <p:cNvPr id="3" name="Text Placeholder 2">
            <a:extLst>
              <a:ext uri="{FF2B5EF4-FFF2-40B4-BE49-F238E27FC236}">
                <a16:creationId xmlns:a16="http://schemas.microsoft.com/office/drawing/2014/main" id="{4687D447-92D5-9767-B4B8-1203C8BA71B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E0FB4EF-E047-DF68-7C02-8E32F160FEBD}"/>
              </a:ext>
            </a:extLst>
          </p:cNvPr>
          <p:cNvPicPr>
            <a:picLocks noChangeAspect="1"/>
          </p:cNvPicPr>
          <p:nvPr/>
        </p:nvPicPr>
        <p:blipFill>
          <a:blip r:embed="rId2"/>
          <a:stretch>
            <a:fillRect/>
          </a:stretch>
        </p:blipFill>
        <p:spPr>
          <a:xfrm>
            <a:off x="218016" y="2762865"/>
            <a:ext cx="11786059" cy="3615454"/>
          </a:xfrm>
          <a:prstGeom prst="rect">
            <a:avLst/>
          </a:prstGeom>
        </p:spPr>
      </p:pic>
    </p:spTree>
    <p:extLst>
      <p:ext uri="{BB962C8B-B14F-4D97-AF65-F5344CB8AC3E}">
        <p14:creationId xmlns:p14="http://schemas.microsoft.com/office/powerpoint/2010/main" val="8338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7E73-25DC-A53D-257C-14CDEA6034FB}"/>
              </a:ext>
            </a:extLst>
          </p:cNvPr>
          <p:cNvSpPr>
            <a:spLocks noGrp="1"/>
          </p:cNvSpPr>
          <p:nvPr>
            <p:ph type="title"/>
          </p:nvPr>
        </p:nvSpPr>
        <p:spPr/>
        <p:txBody>
          <a:bodyPr/>
          <a:lstStyle/>
          <a:p>
            <a:r>
              <a:rPr lang="en-US" dirty="0"/>
              <a:t> 			    </a:t>
            </a:r>
            <a:r>
              <a:rPr lang="en-US" dirty="0">
                <a:solidFill>
                  <a:srgbClr val="002060"/>
                </a:solidFill>
              </a:rPr>
              <a:t>CSS for Styling</a:t>
            </a:r>
            <a:endParaRPr lang="en-IN" dirty="0">
              <a:solidFill>
                <a:srgbClr val="002060"/>
              </a:solidFill>
            </a:endParaRPr>
          </a:p>
        </p:txBody>
      </p:sp>
      <p:pic>
        <p:nvPicPr>
          <p:cNvPr id="6" name="Content Placeholder 5">
            <a:extLst>
              <a:ext uri="{FF2B5EF4-FFF2-40B4-BE49-F238E27FC236}">
                <a16:creationId xmlns:a16="http://schemas.microsoft.com/office/drawing/2014/main" id="{771B064C-2EF7-2E96-ECEE-579B9A66A119}"/>
              </a:ext>
            </a:extLst>
          </p:cNvPr>
          <p:cNvPicPr>
            <a:picLocks noGrp="1" noChangeAspect="1"/>
          </p:cNvPicPr>
          <p:nvPr>
            <p:ph sz="half" idx="1"/>
          </p:nvPr>
        </p:nvPicPr>
        <p:blipFill>
          <a:blip r:embed="rId2"/>
          <a:stretch>
            <a:fillRect/>
          </a:stretch>
        </p:blipFill>
        <p:spPr>
          <a:xfrm>
            <a:off x="1622323" y="1825626"/>
            <a:ext cx="4375635" cy="4207224"/>
          </a:xfrm>
        </p:spPr>
      </p:pic>
      <p:sp>
        <p:nvSpPr>
          <p:cNvPr id="4" name="Content Placeholder 3">
            <a:extLst>
              <a:ext uri="{FF2B5EF4-FFF2-40B4-BE49-F238E27FC236}">
                <a16:creationId xmlns:a16="http://schemas.microsoft.com/office/drawing/2014/main" id="{7DF53923-9C35-663B-CD1E-8E6147F0FC33}"/>
              </a:ext>
            </a:extLst>
          </p:cNvPr>
          <p:cNvSpPr>
            <a:spLocks noGrp="1"/>
          </p:cNvSpPr>
          <p:nvPr>
            <p:ph sz="half" idx="2"/>
          </p:nvPr>
        </p:nvSpPr>
        <p:spPr>
          <a:xfrm>
            <a:off x="6172200" y="2261419"/>
            <a:ext cx="5181600" cy="3915544"/>
          </a:xfrm>
        </p:spPr>
        <p:txBody>
          <a:bodyPr>
            <a:normAutofit/>
          </a:bodyPr>
          <a:lstStyle/>
          <a:p>
            <a:r>
              <a:rPr lang="en-US" sz="2500" dirty="0" err="1"/>
              <a:t>Css</a:t>
            </a:r>
            <a:r>
              <a:rPr lang="en-US" sz="2500" dirty="0"/>
              <a:t> is key for styling websites</a:t>
            </a:r>
          </a:p>
          <a:p>
            <a:r>
              <a:rPr lang="en-US" sz="2500" dirty="0"/>
              <a:t>Use media queries to apply different styles based on device characteristics. </a:t>
            </a:r>
          </a:p>
          <a:p>
            <a:r>
              <a:rPr lang="en-US" sz="2500" dirty="0"/>
              <a:t>This ensures your website looks great on all screen sizes, enhancing user experience and engagement. </a:t>
            </a:r>
            <a:endParaRPr lang="en-IN" sz="2500" dirty="0"/>
          </a:p>
        </p:txBody>
      </p:sp>
    </p:spTree>
    <p:extLst>
      <p:ext uri="{BB962C8B-B14F-4D97-AF65-F5344CB8AC3E}">
        <p14:creationId xmlns:p14="http://schemas.microsoft.com/office/powerpoint/2010/main" val="70565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A8C3-97E2-8AAC-D140-ADF09E445CD0}"/>
              </a:ext>
            </a:extLst>
          </p:cNvPr>
          <p:cNvSpPr>
            <a:spLocks noGrp="1"/>
          </p:cNvSpPr>
          <p:nvPr>
            <p:ph type="title"/>
          </p:nvPr>
        </p:nvSpPr>
        <p:spPr>
          <a:xfrm>
            <a:off x="838200" y="657688"/>
            <a:ext cx="10515600" cy="1505410"/>
          </a:xfrm>
        </p:spPr>
        <p:txBody>
          <a:bodyPr>
            <a:normAutofit/>
          </a:bodyPr>
          <a:lstStyle/>
          <a:p>
            <a:r>
              <a:rPr lang="en-US" sz="2400" dirty="0">
                <a:latin typeface="Calibri  "/>
              </a:rPr>
              <a:t>JavaScript adds interactivity to your website, making it dynamic and engaging. Utilize event listeners and DOM manipulation to enhance user experience. This allows for features like form validation, animations, and content updates without reloading the page.</a:t>
            </a:r>
            <a:endParaRPr lang="en-IN" sz="2400" dirty="0">
              <a:latin typeface="Calibri  "/>
            </a:endParaRPr>
          </a:p>
        </p:txBody>
      </p:sp>
      <p:sp>
        <p:nvSpPr>
          <p:cNvPr id="3" name="Text Placeholder 2">
            <a:extLst>
              <a:ext uri="{FF2B5EF4-FFF2-40B4-BE49-F238E27FC236}">
                <a16:creationId xmlns:a16="http://schemas.microsoft.com/office/drawing/2014/main" id="{FD9CE2C6-6E70-3180-125C-7276B528AD86}"/>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99F03A77-E5D5-DC32-DB66-F5834E980626}"/>
              </a:ext>
            </a:extLst>
          </p:cNvPr>
          <p:cNvPicPr>
            <a:picLocks noChangeAspect="1"/>
          </p:cNvPicPr>
          <p:nvPr/>
        </p:nvPicPr>
        <p:blipFill>
          <a:blip r:embed="rId2"/>
          <a:stretch>
            <a:fillRect/>
          </a:stretch>
        </p:blipFill>
        <p:spPr>
          <a:xfrm>
            <a:off x="285135" y="2684206"/>
            <a:ext cx="11600132" cy="3733163"/>
          </a:xfrm>
          <a:prstGeom prst="rect">
            <a:avLst/>
          </a:prstGeom>
        </p:spPr>
      </p:pic>
    </p:spTree>
    <p:extLst>
      <p:ext uri="{BB962C8B-B14F-4D97-AF65-F5344CB8AC3E}">
        <p14:creationId xmlns:p14="http://schemas.microsoft.com/office/powerpoint/2010/main" val="196288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A27F-3871-398C-001D-1C3FE758488A}"/>
              </a:ext>
            </a:extLst>
          </p:cNvPr>
          <p:cNvSpPr>
            <a:spLocks noGrp="1"/>
          </p:cNvSpPr>
          <p:nvPr>
            <p:ph type="title"/>
          </p:nvPr>
        </p:nvSpPr>
        <p:spPr>
          <a:xfrm>
            <a:off x="326923" y="500062"/>
            <a:ext cx="10515600" cy="1325563"/>
          </a:xfrm>
        </p:spPr>
        <p:txBody>
          <a:bodyPr/>
          <a:lstStyle/>
          <a:p>
            <a:r>
              <a:rPr lang="en-US" dirty="0"/>
              <a:t>			 </a:t>
            </a:r>
            <a:r>
              <a:rPr lang="en-US" dirty="0">
                <a:solidFill>
                  <a:srgbClr val="002060"/>
                </a:solidFill>
              </a:rPr>
              <a:t>Project Overview</a:t>
            </a:r>
            <a:endParaRPr lang="en-IN" dirty="0">
              <a:solidFill>
                <a:srgbClr val="002060"/>
              </a:solidFill>
            </a:endParaRPr>
          </a:p>
        </p:txBody>
      </p:sp>
      <p:sp>
        <p:nvSpPr>
          <p:cNvPr id="3" name="Content Placeholder 2">
            <a:extLst>
              <a:ext uri="{FF2B5EF4-FFF2-40B4-BE49-F238E27FC236}">
                <a16:creationId xmlns:a16="http://schemas.microsoft.com/office/drawing/2014/main" id="{E206C167-C987-33A2-DE9E-76DE11D1C7AA}"/>
              </a:ext>
            </a:extLst>
          </p:cNvPr>
          <p:cNvSpPr>
            <a:spLocks noGrp="1"/>
          </p:cNvSpPr>
          <p:nvPr>
            <p:ph idx="1"/>
          </p:nvPr>
        </p:nvSpPr>
        <p:spPr>
          <a:xfrm>
            <a:off x="1130710" y="1825625"/>
            <a:ext cx="10223090" cy="4351338"/>
          </a:xfrm>
        </p:spPr>
        <p:txBody>
          <a:bodyPr>
            <a:normAutofit lnSpcReduction="10000"/>
          </a:bodyPr>
          <a:lstStyle/>
          <a:p>
            <a:pPr>
              <a:buFont typeface="Wingdings" panose="05000000000000000000" pitchFamily="2" charset="2"/>
              <a:buChar char="Ø"/>
            </a:pPr>
            <a:r>
              <a:rPr lang="en-US" dirty="0"/>
              <a:t> </a:t>
            </a:r>
            <a:r>
              <a:rPr lang="en-US" sz="2500" dirty="0">
                <a:solidFill>
                  <a:srgbClr val="C00000"/>
                </a:solidFill>
              </a:rPr>
              <a:t>Home page</a:t>
            </a:r>
          </a:p>
          <a:p>
            <a:pPr marL="0" indent="0">
              <a:buNone/>
            </a:pPr>
            <a:r>
              <a:rPr lang="en-US" sz="2500" dirty="0">
                <a:solidFill>
                  <a:srgbClr val="C00000"/>
                </a:solidFill>
              </a:rPr>
              <a:t>     </a:t>
            </a:r>
            <a:r>
              <a:rPr lang="en-IN" sz="2500" dirty="0"/>
              <a:t>Overview of </a:t>
            </a:r>
            <a:r>
              <a:rPr lang="en-IN" sz="2500" dirty="0" err="1"/>
              <a:t>Educonnect’s</a:t>
            </a:r>
            <a:r>
              <a:rPr lang="en-IN" sz="2500" dirty="0"/>
              <a:t>  mission and services</a:t>
            </a:r>
          </a:p>
          <a:p>
            <a:pPr marL="0" indent="0">
              <a:buNone/>
            </a:pPr>
            <a:r>
              <a:rPr lang="en-IN" sz="2500" dirty="0"/>
              <a:t>     Quick navigation to other services</a:t>
            </a:r>
            <a:r>
              <a:rPr lang="en-IN" sz="2500" dirty="0">
                <a:solidFill>
                  <a:srgbClr val="C00000"/>
                </a:solidFill>
              </a:rPr>
              <a:t>.</a:t>
            </a:r>
          </a:p>
          <a:p>
            <a:pPr>
              <a:buFont typeface="Wingdings" panose="05000000000000000000" pitchFamily="2" charset="2"/>
              <a:buChar char="Ø"/>
            </a:pPr>
            <a:r>
              <a:rPr lang="en-IN" sz="2400" dirty="0">
                <a:solidFill>
                  <a:srgbClr val="C00000"/>
                </a:solidFill>
              </a:rPr>
              <a:t>   About page</a:t>
            </a:r>
          </a:p>
          <a:p>
            <a:pPr marL="0" indent="0">
              <a:buNone/>
            </a:pPr>
            <a:r>
              <a:rPr lang="en-IN" sz="2400" dirty="0"/>
              <a:t>      Information about </a:t>
            </a:r>
            <a:r>
              <a:rPr lang="en-IN" sz="2400" dirty="0" err="1"/>
              <a:t>Educonnect</a:t>
            </a:r>
            <a:r>
              <a:rPr lang="en-IN" sz="2400" dirty="0"/>
              <a:t> ,its goals and the team</a:t>
            </a:r>
          </a:p>
          <a:p>
            <a:pPr marL="0" indent="0">
              <a:buNone/>
            </a:pPr>
            <a:r>
              <a:rPr lang="en-IN" sz="2400" dirty="0"/>
              <a:t>       Emphasis on the importance of integrating education and web technology.</a:t>
            </a:r>
          </a:p>
          <a:p>
            <a:pPr>
              <a:buFont typeface="Wingdings" panose="05000000000000000000" pitchFamily="2" charset="2"/>
              <a:buChar char="Ø"/>
            </a:pPr>
            <a:r>
              <a:rPr lang="en-IN" sz="2400" dirty="0"/>
              <a:t>   </a:t>
            </a:r>
            <a:r>
              <a:rPr lang="en-IN" sz="2400" dirty="0">
                <a:solidFill>
                  <a:srgbClr val="C00000"/>
                </a:solidFill>
              </a:rPr>
              <a:t>Blog Page</a:t>
            </a:r>
          </a:p>
          <a:p>
            <a:pPr marL="0" indent="0">
              <a:buNone/>
            </a:pPr>
            <a:r>
              <a:rPr lang="en-IN" sz="2400" dirty="0"/>
              <a:t>       Articles ,tutorials and news related to education and technology.</a:t>
            </a:r>
          </a:p>
          <a:p>
            <a:pPr marL="0" indent="0">
              <a:buNone/>
            </a:pPr>
            <a:r>
              <a:rPr lang="en-IN" sz="2400" dirty="0"/>
              <a:t>       Keeps users updated with the latest trends and insights.</a:t>
            </a:r>
          </a:p>
          <a:p>
            <a:pPr marL="0" indent="0">
              <a:buNone/>
            </a:pPr>
            <a:r>
              <a:rPr lang="en-IN" sz="2400" dirty="0"/>
              <a:t> </a:t>
            </a:r>
          </a:p>
          <a:p>
            <a:pPr marL="0" indent="0">
              <a:buNone/>
            </a:pPr>
            <a:endParaRPr lang="en-IN" sz="2500" dirty="0">
              <a:solidFill>
                <a:srgbClr val="C00000"/>
              </a:solidFill>
            </a:endParaRPr>
          </a:p>
          <a:p>
            <a:pPr marL="0" indent="0">
              <a:buNone/>
            </a:pPr>
            <a:endParaRPr lang="en-US" sz="2500" dirty="0">
              <a:solidFill>
                <a:srgbClr val="C00000"/>
              </a:solidFill>
            </a:endParaRPr>
          </a:p>
        </p:txBody>
      </p:sp>
      <p:sp>
        <p:nvSpPr>
          <p:cNvPr id="5" name="Rectangle 2">
            <a:extLst>
              <a:ext uri="{FF2B5EF4-FFF2-40B4-BE49-F238E27FC236}">
                <a16:creationId xmlns:a16="http://schemas.microsoft.com/office/drawing/2014/main" id="{8D59B013-C5F2-AD34-5558-6CD4395A25B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232D4E7-B05F-09F0-940E-0573135AB80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E93AAC60-DF2D-4D2C-2B1F-9DB87597BA57}"/>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67503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690</Words>
  <Application>Microsoft Office PowerPoint</Application>
  <PresentationFormat>Widescreen</PresentationFormat>
  <Paragraphs>92</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Calibri </vt:lpstr>
      <vt:lpstr>Calibri  </vt:lpstr>
      <vt:lpstr>Calibri Light</vt:lpstr>
      <vt:lpstr>Calibry </vt:lpstr>
      <vt:lpstr>Sans Serif  </vt:lpstr>
      <vt:lpstr>Times New Roman</vt:lpstr>
      <vt:lpstr>Wingdings</vt:lpstr>
      <vt:lpstr>Office Theme</vt:lpstr>
      <vt:lpstr>Multipage Responsive website </vt:lpstr>
      <vt:lpstr>  </vt:lpstr>
      <vt:lpstr>      Introduction to Education</vt:lpstr>
      <vt:lpstr>            Objectives </vt:lpstr>
      <vt:lpstr> Introduction to responsive Website</vt:lpstr>
      <vt:lpstr>HTML forms the backbone of any website. It provides the structure and semantic meaning of content. Properly organizing your HTML with elements like headings, paragraphs, and links is essential for creating a responsive layout that is easy to navigate.</vt:lpstr>
      <vt:lpstr>        CSS for Styling</vt:lpstr>
      <vt:lpstr>JavaScript adds interactivity to your website, making it dynamic and engaging. Utilize event listeners and DOM manipulation to enhance user experience. This allows for features like form validation, animations, and content updates without reloading the page.</vt:lpstr>
      <vt:lpstr>    Project Overview</vt:lpstr>
      <vt:lpstr>PowerPoint Presentation</vt:lpstr>
      <vt:lpstr>The user-friendly interface of EduConnect ensures that all users can navigate the platform with ease. With clearly defined sections and intuitive design, users can quickly find the resources they need, enhancing their overall experience and satisfaction.</vt:lpstr>
      <vt:lpstr>       Technologies Used</vt:lpstr>
      <vt:lpstr>   Challenges and solutions</vt:lpstr>
      <vt:lpstr>         Impact and future enhancements</vt:lpstr>
      <vt:lpstr>           Project screenshots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Vineela Jella</dc:creator>
  <cp:lastModifiedBy>Vineela Jella</cp:lastModifiedBy>
  <cp:revision>3</cp:revision>
  <dcterms:created xsi:type="dcterms:W3CDTF">2024-07-30T13:21:55Z</dcterms:created>
  <dcterms:modified xsi:type="dcterms:W3CDTF">2024-08-17T11:23:17Z</dcterms:modified>
</cp:coreProperties>
</file>